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58" r:id="rId3"/>
    <p:sldId id="264" r:id="rId4"/>
    <p:sldId id="257" r:id="rId5"/>
    <p:sldId id="263" r:id="rId6"/>
    <p:sldId id="265" r:id="rId7"/>
    <p:sldId id="266" r:id="rId8"/>
    <p:sldId id="260" r:id="rId9"/>
    <p:sldId id="262" r:id="rId10"/>
    <p:sldId id="267" r:id="rId11"/>
    <p:sldId id="268" r:id="rId12"/>
    <p:sldId id="275" r:id="rId13"/>
    <p:sldId id="276" r:id="rId14"/>
    <p:sldId id="270" r:id="rId15"/>
    <p:sldId id="269" r:id="rId16"/>
    <p:sldId id="271" r:id="rId17"/>
    <p:sldId id="273" r:id="rId18"/>
    <p:sldId id="274" r:id="rId19"/>
    <p:sldId id="272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421C558-BC03-4AC7-8FF9-30EF42A26E1B}">
          <p14:sldIdLst>
            <p14:sldId id="256"/>
            <p14:sldId id="258"/>
            <p14:sldId id="264"/>
            <p14:sldId id="257"/>
            <p14:sldId id="263"/>
            <p14:sldId id="265"/>
            <p14:sldId id="266"/>
            <p14:sldId id="260"/>
            <p14:sldId id="262"/>
            <p14:sldId id="267"/>
            <p14:sldId id="268"/>
            <p14:sldId id="275"/>
            <p14:sldId id="276"/>
            <p14:sldId id="270"/>
            <p14:sldId id="269"/>
            <p14:sldId id="271"/>
            <p14:sldId id="273"/>
            <p14:sldId id="274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087" autoAdjust="0"/>
  </p:normalViewPr>
  <p:slideViewPr>
    <p:cSldViewPr snapToGrid="0">
      <p:cViewPr>
        <p:scale>
          <a:sx n="66" d="100"/>
          <a:sy n="66" d="100"/>
        </p:scale>
        <p:origin x="1958" y="-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A105D7-B6B7-4A5D-A67A-48EECF63B292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93370F-57E9-4051-A34E-CB5AEABB19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307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感知机器人和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977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分类和回归算法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22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分类和回归算法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8230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139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3989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680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5212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稀疏在线高斯过程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beta</a:t>
            </a:r>
            <a:r>
              <a:rPr lang="zh-CN" altLang="en-US" dirty="0"/>
              <a:t>过程自动回归隐藏马尔可夫模型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Using crowd sourced demonstrations a decision tree is learned maximizing information gain at every node of the decision tree.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 The decision tree is used to directly map the observation of the world to a primitive action.</a:t>
            </a: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使用群体源演示学习决策树，使决策树的每个节点的信息增益最大化。决策树被用来直接将对世界的观察映射到一个原始动作。</a:t>
            </a:r>
          </a:p>
          <a:p>
            <a:endParaRPr lang="zh-CN" altLang="en-US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341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796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4263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布尔代数表达式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3788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分类和回归算法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93370F-57E9-4051-A34E-CB5AEABB19D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19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417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310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565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345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552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600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302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392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399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2073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825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B8BBE-6956-4632-9FD9-941725013757}" type="datetimeFigureOut">
              <a:rPr lang="zh-CN" altLang="en-US" smtClean="0"/>
              <a:t>2022/6/14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D43CD-947C-41A0-8F34-48B8EABD46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198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99FCEB1-2249-97C5-176F-20FB090E9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62" y="697029"/>
            <a:ext cx="8752677" cy="584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61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31E5EFC-6801-EF13-5D4B-BD80D45FC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573" y="1102508"/>
            <a:ext cx="3622928" cy="51435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60FB05B-44B9-1FBD-4DCE-CE939635CDEE}"/>
              </a:ext>
            </a:extLst>
          </p:cNvPr>
          <p:cNvSpPr txBox="1"/>
          <p:nvPr/>
        </p:nvSpPr>
        <p:spPr>
          <a:xfrm>
            <a:off x="300499" y="1188403"/>
            <a:ext cx="4572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First, it is shown that the output of algorithm 1 can be rearranged to allow for parallel execution. 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Second, logic minimization is used to generate a behavior tree that requires less computation per execution cycle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8AA14A0-B398-7CAE-BF55-00296536354C}"/>
              </a:ext>
            </a:extLst>
          </p:cNvPr>
          <p:cNvSpPr txBox="1">
            <a:spLocks/>
          </p:cNvSpPr>
          <p:nvPr/>
        </p:nvSpPr>
        <p:spPr>
          <a:xfrm>
            <a:off x="628650" y="101517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EAFF525-ADDE-373F-0382-8ADF1331F2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561"/>
          <a:stretch/>
        </p:blipFill>
        <p:spPr>
          <a:xfrm>
            <a:off x="496719" y="3489545"/>
            <a:ext cx="4179560" cy="275646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676F41D-1885-EE19-BEFD-64F777CEC7BE}"/>
              </a:ext>
            </a:extLst>
          </p:cNvPr>
          <p:cNvSpPr/>
          <p:nvPr/>
        </p:nvSpPr>
        <p:spPr>
          <a:xfrm>
            <a:off x="6423949" y="2758063"/>
            <a:ext cx="1770927" cy="1819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84DDB5F-AEDF-4C65-E146-FC6A93F1760A}"/>
              </a:ext>
            </a:extLst>
          </p:cNvPr>
          <p:cNvSpPr txBox="1"/>
          <p:nvPr/>
        </p:nvSpPr>
        <p:spPr>
          <a:xfrm>
            <a:off x="7402010" y="2946789"/>
            <a:ext cx="158573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QuineMcCluskey algorithm</a:t>
            </a:r>
            <a:r>
              <a:rPr lang="en-US" altLang="zh-CN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×</a:t>
            </a:r>
          </a:p>
          <a:p>
            <a:r>
              <a:rPr lang="en-US" altLang="zh-CN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UC Berkley’s Espresso	</a:t>
            </a:r>
            <a:r>
              <a:rPr lang="zh-CN" altLang="en-US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692873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AD443BE-121B-31FF-4A69-9E003DF6D15B}"/>
              </a:ext>
            </a:extLst>
          </p:cNvPr>
          <p:cNvSpPr txBox="1">
            <a:spLocks/>
          </p:cNvSpPr>
          <p:nvPr/>
        </p:nvSpPr>
        <p:spPr>
          <a:xfrm>
            <a:off x="628650" y="8709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D6835EC-4F3E-3A6F-66CE-66E0D6909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1710"/>
            <a:ext cx="3691938" cy="245309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CB5FEF3-6874-BDDE-059B-DD9D2D0EF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1938" y="2265326"/>
            <a:ext cx="3246677" cy="220948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19C465D-EC09-B24D-621B-FAE99C9755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8615" y="2739743"/>
            <a:ext cx="2059532" cy="137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167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AD443BE-121B-31FF-4A69-9E003DF6D15B}"/>
              </a:ext>
            </a:extLst>
          </p:cNvPr>
          <p:cNvSpPr txBox="1">
            <a:spLocks/>
          </p:cNvSpPr>
          <p:nvPr/>
        </p:nvSpPr>
        <p:spPr>
          <a:xfrm>
            <a:off x="628650" y="8709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CB5FEF3-6874-BDDE-059B-DD9D2D0EF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18" y="2206423"/>
            <a:ext cx="3246677" cy="220948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19C465D-EC09-B24D-621B-FAE99C9755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892" y="2249778"/>
            <a:ext cx="3171472" cy="212277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E87BDE0-463C-C548-C055-016FFC37ED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409"/>
          <a:stretch/>
        </p:blipFill>
        <p:spPr>
          <a:xfrm>
            <a:off x="6701364" y="2249778"/>
            <a:ext cx="2383997" cy="212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39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AD443BE-121B-31FF-4A69-9E003DF6D15B}"/>
              </a:ext>
            </a:extLst>
          </p:cNvPr>
          <p:cNvSpPr txBox="1">
            <a:spLocks/>
          </p:cNvSpPr>
          <p:nvPr/>
        </p:nvSpPr>
        <p:spPr>
          <a:xfrm>
            <a:off x="628650" y="8709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Overview: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19C465D-EC09-B24D-621B-FAE99C975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32" y="2882301"/>
            <a:ext cx="2269412" cy="151899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E87BDE0-463C-C548-C055-016FFC37ED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409"/>
          <a:stretch/>
        </p:blipFill>
        <p:spPr>
          <a:xfrm>
            <a:off x="2488944" y="2882301"/>
            <a:ext cx="1705918" cy="151899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1A39764-496E-7E8C-CACC-7BBA4DA667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4862" y="2147883"/>
            <a:ext cx="4499385" cy="298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73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574A86A-F159-F38F-FCB2-FE2E39A67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79" y="2503613"/>
            <a:ext cx="8361642" cy="2917501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1C159456-8DE9-A46A-8F89-19EB1349B6B6}"/>
              </a:ext>
            </a:extLst>
          </p:cNvPr>
          <p:cNvSpPr txBox="1">
            <a:spLocks/>
          </p:cNvSpPr>
          <p:nvPr/>
        </p:nvSpPr>
        <p:spPr>
          <a:xfrm>
            <a:off x="628650" y="8709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105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9CEB801-F9B3-9EA3-207F-FA09530F2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2086708"/>
            <a:ext cx="8153400" cy="4390292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0B246D28-62B1-A0D3-8FFE-343BA02CE282}"/>
              </a:ext>
            </a:extLst>
          </p:cNvPr>
          <p:cNvSpPr txBox="1">
            <a:spLocks/>
          </p:cNvSpPr>
          <p:nvPr/>
        </p:nvSpPr>
        <p:spPr>
          <a:xfrm>
            <a:off x="628650" y="8709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4170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BC8DA-C24A-46F2-0DD7-20E6A64C154D}"/>
              </a:ext>
            </a:extLst>
          </p:cNvPr>
          <p:cNvSpPr txBox="1">
            <a:spLocks/>
          </p:cNvSpPr>
          <p:nvPr/>
        </p:nvSpPr>
        <p:spPr>
          <a:xfrm>
            <a:off x="628650" y="8709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302B25-BBA6-3CD7-AC29-E7E9D936C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2188371"/>
            <a:ext cx="8915400" cy="3263504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learned in 40 minutes ( 5 demonstrations a minute )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CART + algorithm 2 ( less than a second )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Quine-McCluskey algorithm ( 7 minutes )</a:t>
            </a:r>
          </a:p>
        </p:txBody>
      </p:sp>
    </p:spTree>
    <p:extLst>
      <p:ext uri="{BB962C8B-B14F-4D97-AF65-F5344CB8AC3E}">
        <p14:creationId xmlns:p14="http://schemas.microsoft.com/office/powerpoint/2010/main" val="988315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B203682-9AF2-619A-053C-F28BA6C59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59" y="2438399"/>
            <a:ext cx="7058883" cy="3716546"/>
          </a:xfrm>
          <a:prstGeom prst="rect">
            <a:avLst/>
          </a:prstGeom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C5BA9111-F43C-0F17-75B7-52345B3A1B45}"/>
              </a:ext>
            </a:extLst>
          </p:cNvPr>
          <p:cNvSpPr txBox="1">
            <a:spLocks/>
          </p:cNvSpPr>
          <p:nvPr/>
        </p:nvSpPr>
        <p:spPr>
          <a:xfrm>
            <a:off x="628650" y="8709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4323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C5BA9111-F43C-0F17-75B7-52345B3A1B45}"/>
              </a:ext>
            </a:extLst>
          </p:cNvPr>
          <p:cNvSpPr txBox="1">
            <a:spLocks/>
          </p:cNvSpPr>
          <p:nvPr/>
        </p:nvSpPr>
        <p:spPr>
          <a:xfrm>
            <a:off x="628650" y="8709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Learned BT: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D06941-0E91-73EC-E1EC-14219BC05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720" y="2122056"/>
            <a:ext cx="7140559" cy="261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741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earning Behavior Trees from Demonstration-videoonly">
            <a:hlinkClick r:id="" action="ppaction://media"/>
            <a:extLst>
              <a:ext uri="{FF2B5EF4-FFF2-40B4-BE49-F238E27FC236}">
                <a16:creationId xmlns:a16="http://schemas.microsoft.com/office/drawing/2014/main" id="{4EF10739-F744-5B76-6EAE-46A8B9AE25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59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2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C796D3-D464-9339-BF68-4B22B9828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70944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altLang="zh-CN" sz="4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Motivation:</a:t>
            </a:r>
            <a:endParaRPr lang="zh-CN" altLang="en-US" sz="4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B509E4-B83D-4B74-401B-14EEE94C2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2188371"/>
            <a:ext cx="8915400" cy="3263504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Anyone can program a robot for an arbitrary task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Complex multistep task with many primitive actions from demonstration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structure</a:t>
            </a:r>
          </a:p>
        </p:txBody>
      </p:sp>
    </p:spTree>
    <p:extLst>
      <p:ext uri="{BB962C8B-B14F-4D97-AF65-F5344CB8AC3E}">
        <p14:creationId xmlns:p14="http://schemas.microsoft.com/office/powerpoint/2010/main" val="3889474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C796D3-D464-9339-BF68-4B22B9828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70944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altLang="zh-CN" sz="4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Choose BT:</a:t>
            </a:r>
            <a:endParaRPr lang="zh-CN" altLang="en-US" sz="4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B509E4-B83D-4B74-401B-14EEE94C2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2188371"/>
            <a:ext cx="8915400" cy="3263504"/>
          </a:xfrm>
        </p:spPr>
        <p:txBody>
          <a:bodyPr>
            <a:normAutofit lnSpcReduction="10000"/>
          </a:bodyPr>
          <a:lstStyle/>
          <a:p>
            <a:endParaRPr lang="en-US" altLang="zh-CN" dirty="0"/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structure : finite state machines, decision trees, formal logic -&gt; BT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time execution: highly responsive 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Modularity: reuse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Transparency: interactive learning </a:t>
            </a:r>
          </a:p>
        </p:txBody>
      </p:sp>
    </p:spTree>
    <p:extLst>
      <p:ext uri="{BB962C8B-B14F-4D97-AF65-F5344CB8AC3E}">
        <p14:creationId xmlns:p14="http://schemas.microsoft.com/office/powerpoint/2010/main" val="627809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0A9EC2-5EB5-42E8-D51C-2BE6679524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867" b="-1"/>
          <a:stretch/>
        </p:blipFill>
        <p:spPr>
          <a:xfrm>
            <a:off x="1188238" y="1759257"/>
            <a:ext cx="6767524" cy="3604886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5F6FA6CE-56DD-8E37-A166-D21D01710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70944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altLang="zh-CN" sz="49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  <a:endParaRPr lang="zh-CN" altLang="en-US" sz="4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780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C796D3-D464-9339-BF68-4B22B9828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70969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en-US" altLang="zh-CN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(High Level) Learning from Demonstration(</a:t>
            </a:r>
            <a:r>
              <a:rPr lang="en-US" altLang="zh-CN" sz="4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LfD</a:t>
            </a:r>
            <a:r>
              <a:rPr lang="en-US" altLang="zh-CN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  <a:endParaRPr lang="zh-CN" alt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B509E4-B83D-4B74-401B-14EEE94C2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2188371"/>
            <a:ext cx="8915400" cy="3263504"/>
          </a:xfrm>
        </p:spPr>
        <p:txBody>
          <a:bodyPr>
            <a:normAutofit lnSpcReduction="10000"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LfD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studies how a robot could learn from a natural human demonstration. </a:t>
            </a:r>
          </a:p>
          <a:p>
            <a:pPr marL="0" indent="0">
              <a:buNone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Instead of using code, the user will just show the robot how to do what the user wants.</a:t>
            </a:r>
          </a:p>
        </p:txBody>
      </p:sp>
    </p:spTree>
    <p:extLst>
      <p:ext uri="{BB962C8B-B14F-4D97-AF65-F5344CB8AC3E}">
        <p14:creationId xmlns:p14="http://schemas.microsoft.com/office/powerpoint/2010/main" val="2340943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C796D3-D464-9339-BF68-4B22B9828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8038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Steps of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High Level </a:t>
            </a:r>
            <a:r>
              <a:rPr lang="en-US" altLang="zh-CN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LfD</a:t>
            </a:r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B509E4-B83D-4B74-401B-14EEE94C2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6370" y="1046160"/>
            <a:ext cx="6271260" cy="4189395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 the primitive actions for learning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repeated substructure in demonstrations</a:t>
            </a:r>
          </a:p>
          <a:p>
            <a:r>
              <a:rPr lang="en-US" altLang="zh-CN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sparse online Gaussian processes[4]</a:t>
            </a:r>
          </a:p>
          <a:p>
            <a:r>
              <a:rPr lang="en-US" altLang="zh-CN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beta process auto-regressive hidden Markov model (BP-ARHMM)[2]</a:t>
            </a:r>
            <a:endParaRPr lang="en-US" altLang="zh-C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primitive actions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level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LfD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★</a:t>
            </a:r>
            <a:r>
              <a:rPr lang="en-US" altLang="zh-CN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the transitions between the primitive actions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 of observation of the world before and after actions are taken</a:t>
            </a:r>
          </a:p>
          <a:p>
            <a:r>
              <a:rPr lang="en-US" altLang="zh-CN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finite state machine[4][2]</a:t>
            </a:r>
          </a:p>
          <a:p>
            <a:r>
              <a:rPr lang="en-US" altLang="zh-CN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information theoretic[3]</a:t>
            </a:r>
          </a:p>
          <a:p>
            <a:endParaRPr lang="en-US" altLang="zh-CN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grounded symbols of a formal logic [5] </a:t>
            </a:r>
          </a:p>
          <a:p>
            <a:r>
              <a:rPr lang="en-US" altLang="zh-CN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the constraints on the motion instead of generalizing a trajectory [7]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F2FF1E-D2AB-988B-BF58-CA2299B8943D}"/>
              </a:ext>
            </a:extLst>
          </p:cNvPr>
          <p:cNvSpPr txBox="1"/>
          <p:nvPr/>
        </p:nvSpPr>
        <p:spPr>
          <a:xfrm>
            <a:off x="0" y="5072896"/>
            <a:ext cx="91440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Reference:</a:t>
            </a:r>
          </a:p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S.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Niekum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Osentoski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Konidaris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Chitta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Marthi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A. G.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Barto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“Learning grounded finite-state representations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fromunstructured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demonstrations,” International Journal of Robotics Research, vol. 34, no. 2, pp. 131–157, 2015</a:t>
            </a:r>
          </a:p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C. Crick, S.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Osentoski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 Jay, and O. C. Jenkins, “Human and robot perception in large-scale learning from demonstration,” in Proceedings of the 6th international conference on Human-robot interaction. ACM, 2011, pp. 339–346.</a:t>
            </a:r>
          </a:p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D. H.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Grollman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O. C. Jenkins, Can We Learn Finite State Machine Robot Controllers from Interactive Demonstration? Berlin, Heidelberg: Springer Berlin Heidelberg, 2010, pp. 407–430. [Online]. Available: https://doi.org/10.1007/978-3-642-05181-4 17</a:t>
            </a:r>
          </a:p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G.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Konidaris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L. P.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Kaelbling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T. Lozano-Perez, “From skills to symbols: Learning symbolic representations for abstract high-level planning,” Journal of Artificial Intelligence Research, vol. 61, pp. 215289, 2018</a:t>
            </a:r>
          </a:p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[7]S.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Chernova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M. Veloso, “Confidence-based policy learning from demonstration using Gaussian mixture models,” Proceedings of the 6th international joint conference on Autonomous agents and multiagent systems - AAMAS ’07, vol. 5, p. 1, 2007. 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798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C796D3-D464-9339-BF68-4B22B9828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02754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B509E4-B83D-4B74-401B-14EEE94C2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155" y="1865116"/>
            <a:ext cx="8485690" cy="358675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Last Step -- learn the transitions between the primitive actions:</a:t>
            </a:r>
          </a:p>
          <a:p>
            <a:pPr marL="0" indent="0">
              <a:buNone/>
            </a:pPr>
            <a:endParaRPr lang="en-US" altLang="zh-C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and Regression Tree algorithm (CART) [10] is used to produce a decision tree from the demonstrations</a:t>
            </a: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BT-Espresso (algorithm 2) to convert the decision tree into a behavior tree.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8EF06F5-EF6F-C5F8-EDFA-B288AD38DEB4}"/>
              </a:ext>
            </a:extLst>
          </p:cNvPr>
          <p:cNvSpPr txBox="1"/>
          <p:nvPr/>
        </p:nvSpPr>
        <p:spPr>
          <a:xfrm>
            <a:off x="0" y="6188255"/>
            <a:ext cx="9144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Reference:</a:t>
            </a:r>
          </a:p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 L.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Breiman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Friedman, C. Stone, and R.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Olshen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Classification and Regression Trees, ser. The Wadsworth and Brooks-Cole statistics-probability series. Taylor &amp; Francis, 1984. [Online]. Available: https://books.google.com/books?id=JwQx-WOmSyQC</a:t>
            </a:r>
            <a:endParaRPr lang="zh-CN" alt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372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319F21B-1264-B414-A77C-B631ECB1C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11673" y="1805800"/>
            <a:ext cx="3120661" cy="1623201"/>
          </a:xfr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F84549AC-F979-2F00-8DCD-742DD7AE367B}"/>
              </a:ext>
            </a:extLst>
          </p:cNvPr>
          <p:cNvSpPr txBox="1">
            <a:spLocks/>
          </p:cNvSpPr>
          <p:nvPr/>
        </p:nvSpPr>
        <p:spPr>
          <a:xfrm>
            <a:off x="628650" y="8709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BT: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7816BAB-0CDC-5A1D-7E99-6CA079AF42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57"/>
          <a:stretch/>
        </p:blipFill>
        <p:spPr>
          <a:xfrm>
            <a:off x="1380669" y="3657604"/>
            <a:ext cx="6382669" cy="2028911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719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FA577B7-31CB-A969-A7F3-B3995BB48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74" y="1561668"/>
            <a:ext cx="3937248" cy="466412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19AB770-7EAC-FB18-AF3C-27634F1E1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577" y="2156367"/>
            <a:ext cx="4281300" cy="127263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D84325D-5E6B-470D-00D1-F49CE8F32C7E}"/>
              </a:ext>
            </a:extLst>
          </p:cNvPr>
          <p:cNvSpPr txBox="1"/>
          <p:nvPr/>
        </p:nvSpPr>
        <p:spPr>
          <a:xfrm>
            <a:off x="4799603" y="4159145"/>
            <a:ext cx="3937248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taking advantage of properties of decision trees to improve the behavior tree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6E7BE3AF-325D-E171-1A32-FEF83225AF17}"/>
              </a:ext>
            </a:extLst>
          </p:cNvPr>
          <p:cNvSpPr txBox="1">
            <a:spLocks/>
          </p:cNvSpPr>
          <p:nvPr/>
        </p:nvSpPr>
        <p:spPr>
          <a:xfrm>
            <a:off x="628650" y="101517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Approach:</a:t>
            </a:r>
            <a:endParaRPr lang="zh-CN" altLang="en-US" sz="4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329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1551</TotalTime>
  <Words>788</Words>
  <Application>Microsoft Office PowerPoint</Application>
  <PresentationFormat>全屏显示(4:3)</PresentationFormat>
  <Paragraphs>90</Paragraphs>
  <Slides>19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等线</vt:lpstr>
      <vt:lpstr>Arial</vt:lpstr>
      <vt:lpstr>Calibri</vt:lpstr>
      <vt:lpstr>Calibri Light</vt:lpstr>
      <vt:lpstr>Times New Roman</vt:lpstr>
      <vt:lpstr>Office Theme</vt:lpstr>
      <vt:lpstr>PowerPoint 演示文稿</vt:lpstr>
      <vt:lpstr>Motivation:</vt:lpstr>
      <vt:lpstr>Choose BT:</vt:lpstr>
      <vt:lpstr>Example:</vt:lpstr>
      <vt:lpstr>(High Level) Learning from Demonstration(LfD):</vt:lpstr>
      <vt:lpstr>Three Steps of High Level LfD:</vt:lpstr>
      <vt:lpstr>Contributions: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钰涵</dc:creator>
  <cp:lastModifiedBy>李 钰涵</cp:lastModifiedBy>
  <cp:revision>35</cp:revision>
  <dcterms:created xsi:type="dcterms:W3CDTF">2022-06-12T14:21:04Z</dcterms:created>
  <dcterms:modified xsi:type="dcterms:W3CDTF">2022-06-14T01:28:34Z</dcterms:modified>
</cp:coreProperties>
</file>

<file path=docProps/thumbnail.jpeg>
</file>